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Raleway"/>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803B57BD-B2D3-476C-82ED-75B00281FE60}">
  <a:tblStyle styleId="{803B57BD-B2D3-476C-82ED-75B00281FE60}"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Raleway-regular.fntdata"/><Relationship Id="rId21" Type="http://schemas.openxmlformats.org/officeDocument/2006/relationships/slide" Target="slides/slide15.xml"/><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Lato-regular.fntdata"/><Relationship Id="rId25" Type="http://schemas.openxmlformats.org/officeDocument/2006/relationships/font" Target="fonts/Raleway-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boldItalic.fnt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742437c495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742437c495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Google Shape;197;g742437c495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742437c495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251d23597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51d23597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742437c495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742437c495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742437c495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742437c495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25430e6bdd_5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25430e6bdd_5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1d9c6705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d9c6705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742437c495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742437c495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742437c495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742437c495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742437c495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742437c495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742437c495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742437c49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742437c49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742437c49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742437c495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742437c49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742437c495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742437c495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 Id="rId4" Type="http://schemas.openxmlformats.org/officeDocument/2006/relationships/image" Target="../media/image4.png"/><Relationship Id="rId5" Type="http://schemas.openxmlformats.org/officeDocument/2006/relationships/image" Target="../media/image3.png"/><Relationship Id="rId6"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pic>
        <p:nvPicPr>
          <p:cNvPr descr="Open Chromebook laptop computer" id="135" name="Google Shape;135;p17"/>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pic>
        <p:nvPicPr>
          <p:cNvPr descr="Component Detail" id="136" name="Google Shape;136;p17"/>
          <p:cNvPicPr preferRelativeResize="0"/>
          <p:nvPr/>
        </p:nvPicPr>
        <p:blipFill rotWithShape="1">
          <a:blip r:embed="rId4">
            <a:alphaModFix/>
          </a:blip>
          <a:srcRect b="20500" l="0" r="0" t="3655"/>
          <a:stretch/>
        </p:blipFill>
        <p:spPr>
          <a:xfrm>
            <a:off x="5181200" y="1645500"/>
            <a:ext cx="3471224" cy="1974601"/>
          </a:xfrm>
          <a:prstGeom prst="rect">
            <a:avLst/>
          </a:prstGeom>
          <a:noFill/>
          <a:ln>
            <a:noFill/>
          </a:ln>
        </p:spPr>
      </p:pic>
      <p:pic>
        <p:nvPicPr>
          <p:cNvPr descr="Portrait-oriented black smaptphone" id="137" name="Google Shape;137;p17"/>
          <p:cNvPicPr preferRelativeResize="0"/>
          <p:nvPr/>
        </p:nvPicPr>
        <p:blipFill rotWithShape="1">
          <a:blip r:embed="rId5">
            <a:alphaModFix/>
          </a:blip>
          <a:srcRect b="0" l="0" r="19980" t="0"/>
          <a:stretch/>
        </p:blipFill>
        <p:spPr>
          <a:xfrm>
            <a:off x="8220926" y="2149750"/>
            <a:ext cx="923075" cy="2265601"/>
          </a:xfrm>
          <a:prstGeom prst="rect">
            <a:avLst/>
          </a:prstGeom>
          <a:noFill/>
          <a:ln>
            <a:noFill/>
          </a:ln>
          <a:effectLst>
            <a:reflection blurRad="0" dir="0" dist="0" endA="0" endPos="4000" fadeDir="5400012" kx="0" rotWithShape="0" algn="bl" stA="20000" stPos="0" sy="-100000" ky="0"/>
          </a:effectLst>
        </p:spPr>
      </p:pic>
      <p:sp>
        <p:nvSpPr>
          <p:cNvPr id="138" name="Google Shape;138;p17"/>
          <p:cNvSpPr txBox="1"/>
          <p:nvPr>
            <p:ph type="ctrTitle"/>
          </p:nvPr>
        </p:nvSpPr>
        <p:spPr>
          <a:xfrm>
            <a:off x="729450" y="1322450"/>
            <a:ext cx="3787800" cy="14469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2400">
                <a:solidFill>
                  <a:srgbClr val="000000"/>
                </a:solidFill>
                <a:latin typeface="Arial"/>
                <a:ea typeface="Arial"/>
                <a:cs typeface="Arial"/>
                <a:sym typeface="Arial"/>
              </a:rPr>
              <a:t>Identification and Classification of Offensive Tweets </a:t>
            </a:r>
            <a:endParaRPr sz="2400">
              <a:solidFill>
                <a:srgbClr val="000000"/>
              </a:solidFill>
              <a:latin typeface="Arial"/>
              <a:ea typeface="Arial"/>
              <a:cs typeface="Arial"/>
              <a:sym typeface="Arial"/>
            </a:endParaRPr>
          </a:p>
          <a:p>
            <a:pPr indent="0" lvl="0" marL="0" rtl="0" algn="ctr">
              <a:lnSpc>
                <a:spcPct val="115000"/>
              </a:lnSpc>
              <a:spcBef>
                <a:spcPts val="0"/>
              </a:spcBef>
              <a:spcAft>
                <a:spcPts val="0"/>
              </a:spcAft>
              <a:buNone/>
            </a:pPr>
            <a:r>
              <a:rPr lang="en" sz="2400">
                <a:solidFill>
                  <a:srgbClr val="000000"/>
                </a:solidFill>
                <a:latin typeface="Arial"/>
                <a:ea typeface="Arial"/>
                <a:cs typeface="Arial"/>
                <a:sym typeface="Arial"/>
              </a:rPr>
              <a:t>(SemEval19: OffensEval)</a:t>
            </a:r>
            <a:endParaRPr sz="2400">
              <a:solidFill>
                <a:srgbClr val="000000"/>
              </a:solidFill>
              <a:latin typeface="Arial"/>
              <a:ea typeface="Arial"/>
              <a:cs typeface="Arial"/>
              <a:sym typeface="Arial"/>
            </a:endParaRPr>
          </a:p>
          <a:p>
            <a:pPr indent="0" lvl="0" marL="0" rtl="0" algn="l">
              <a:spcBef>
                <a:spcPts val="0"/>
              </a:spcBef>
              <a:spcAft>
                <a:spcPts val="0"/>
              </a:spcAft>
              <a:buNone/>
            </a:pPr>
            <a:r>
              <a:t/>
            </a:r>
            <a:endParaRPr/>
          </a:p>
        </p:txBody>
      </p:sp>
      <p:sp>
        <p:nvSpPr>
          <p:cNvPr id="139" name="Google Shape;139;p17"/>
          <p:cNvSpPr txBox="1"/>
          <p:nvPr>
            <p:ph idx="1" type="subTitle"/>
          </p:nvPr>
        </p:nvSpPr>
        <p:spPr>
          <a:xfrm>
            <a:off x="729450" y="3759075"/>
            <a:ext cx="3787800" cy="11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Archit Kumar</a:t>
            </a:r>
            <a:endParaRPr b="1"/>
          </a:p>
          <a:p>
            <a:pPr indent="0" lvl="0" marL="0" rtl="0" algn="l">
              <a:spcBef>
                <a:spcPts val="0"/>
              </a:spcBef>
              <a:spcAft>
                <a:spcPts val="0"/>
              </a:spcAft>
              <a:buNone/>
            </a:pPr>
            <a:r>
              <a:rPr b="1" lang="en"/>
              <a:t>Arnav Kapoor</a:t>
            </a:r>
            <a:endParaRPr b="1"/>
          </a:p>
          <a:p>
            <a:pPr indent="0" lvl="0" marL="0" rtl="0" algn="l">
              <a:spcBef>
                <a:spcPts val="0"/>
              </a:spcBef>
              <a:spcAft>
                <a:spcPts val="0"/>
              </a:spcAft>
              <a:buNone/>
            </a:pPr>
            <a:r>
              <a:rPr b="1" lang="en"/>
              <a:t>Neeraj Barthwal</a:t>
            </a:r>
            <a:endParaRPr b="1"/>
          </a:p>
          <a:p>
            <a:pPr indent="0" lvl="0" marL="0" rtl="0" algn="l">
              <a:spcBef>
                <a:spcPts val="0"/>
              </a:spcBef>
              <a:spcAft>
                <a:spcPts val="0"/>
              </a:spcAft>
              <a:buNone/>
            </a:pPr>
            <a:r>
              <a:rPr b="1" lang="en"/>
              <a:t>Shruti Chandra</a:t>
            </a:r>
            <a:endParaRPr b="1"/>
          </a:p>
        </p:txBody>
      </p:sp>
      <p:pic>
        <p:nvPicPr>
          <p:cNvPr descr="Mobile View" id="140" name="Google Shape;140;p17"/>
          <p:cNvPicPr preferRelativeResize="0"/>
          <p:nvPr/>
        </p:nvPicPr>
        <p:blipFill rotWithShape="1">
          <a:blip r:embed="rId6">
            <a:alphaModFix/>
          </a:blip>
          <a:srcRect b="16352" l="-384" r="23473" t="0"/>
          <a:stretch/>
        </p:blipFill>
        <p:spPr>
          <a:xfrm>
            <a:off x="8271300" y="2337575"/>
            <a:ext cx="872700" cy="18375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93" name="Shape 193"/>
        <p:cNvGrpSpPr/>
        <p:nvPr/>
      </p:nvGrpSpPr>
      <p:grpSpPr>
        <a:xfrm>
          <a:off x="0" y="0"/>
          <a:ext cx="0" cy="0"/>
          <a:chOff x="0" y="0"/>
          <a:chExt cx="0" cy="0"/>
        </a:xfrm>
      </p:grpSpPr>
      <p:sp>
        <p:nvSpPr>
          <p:cNvPr id="194" name="Google Shape;194;p26"/>
          <p:cNvSpPr txBox="1"/>
          <p:nvPr>
            <p:ph type="title"/>
          </p:nvPr>
        </p:nvSpPr>
        <p:spPr>
          <a:xfrm>
            <a:off x="687225" y="367925"/>
            <a:ext cx="4670400" cy="95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Char CNN Achitecture</a:t>
            </a:r>
            <a:endParaRPr/>
          </a:p>
          <a:p>
            <a:pPr indent="0" lvl="0" marL="0" rtl="0" algn="l">
              <a:spcBef>
                <a:spcPts val="0"/>
              </a:spcBef>
              <a:spcAft>
                <a:spcPts val="0"/>
              </a:spcAft>
              <a:buNone/>
            </a:pPr>
            <a:r>
              <a:t/>
            </a:r>
            <a:endParaRPr/>
          </a:p>
        </p:txBody>
      </p:sp>
      <p:pic>
        <p:nvPicPr>
          <p:cNvPr id="195" name="Google Shape;195;p26"/>
          <p:cNvPicPr preferRelativeResize="0"/>
          <p:nvPr/>
        </p:nvPicPr>
        <p:blipFill>
          <a:blip r:embed="rId3">
            <a:alphaModFix/>
          </a:blip>
          <a:stretch>
            <a:fillRect/>
          </a:stretch>
        </p:blipFill>
        <p:spPr>
          <a:xfrm>
            <a:off x="921525" y="1389025"/>
            <a:ext cx="7875300" cy="27690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99" name="Shape 199"/>
        <p:cNvGrpSpPr/>
        <p:nvPr/>
      </p:nvGrpSpPr>
      <p:grpSpPr>
        <a:xfrm>
          <a:off x="0" y="0"/>
          <a:ext cx="0" cy="0"/>
          <a:chOff x="0" y="0"/>
          <a:chExt cx="0" cy="0"/>
        </a:xfrm>
      </p:grpSpPr>
      <p:sp>
        <p:nvSpPr>
          <p:cNvPr id="200" name="Google Shape;200;p27"/>
          <p:cNvSpPr txBox="1"/>
          <p:nvPr>
            <p:ph type="title"/>
          </p:nvPr>
        </p:nvSpPr>
        <p:spPr>
          <a:xfrm>
            <a:off x="745100" y="464100"/>
            <a:ext cx="8484300" cy="126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Handling Class Imbalance with weights</a:t>
            </a:r>
            <a:endParaRPr/>
          </a:p>
          <a:p>
            <a:pPr indent="0" lvl="0" marL="0" rtl="0" algn="l">
              <a:spcBef>
                <a:spcPts val="0"/>
              </a:spcBef>
              <a:spcAft>
                <a:spcPts val="0"/>
              </a:spcAft>
              <a:buNone/>
            </a:pPr>
            <a:r>
              <a:t/>
            </a:r>
            <a:endParaRPr/>
          </a:p>
        </p:txBody>
      </p:sp>
      <p:pic>
        <p:nvPicPr>
          <p:cNvPr id="201" name="Google Shape;201;p27"/>
          <p:cNvPicPr preferRelativeResize="0"/>
          <p:nvPr/>
        </p:nvPicPr>
        <p:blipFill>
          <a:blip r:embed="rId3">
            <a:alphaModFix/>
          </a:blip>
          <a:stretch>
            <a:fillRect/>
          </a:stretch>
        </p:blipFill>
        <p:spPr>
          <a:xfrm>
            <a:off x="1345975" y="925350"/>
            <a:ext cx="6225073" cy="432629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p28"/>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Task A</a:t>
            </a:r>
            <a:endParaRPr sz="3000"/>
          </a:p>
          <a:p>
            <a:pPr indent="0" lvl="0" marL="0" rtl="0" algn="l">
              <a:spcBef>
                <a:spcPts val="0"/>
              </a:spcBef>
              <a:spcAft>
                <a:spcPts val="0"/>
              </a:spcAft>
              <a:buNone/>
            </a:pPr>
            <a:r>
              <a:t/>
            </a:r>
            <a:endParaRPr sz="3000"/>
          </a:p>
        </p:txBody>
      </p:sp>
      <p:graphicFrame>
        <p:nvGraphicFramePr>
          <p:cNvPr id="207" name="Google Shape;207;p28"/>
          <p:cNvGraphicFramePr/>
          <p:nvPr/>
        </p:nvGraphicFramePr>
        <p:xfrm>
          <a:off x="4779175" y="1670375"/>
          <a:ext cx="3000000" cy="3000000"/>
        </p:xfrm>
        <a:graphic>
          <a:graphicData uri="http://schemas.openxmlformats.org/drawingml/2006/table">
            <a:tbl>
              <a:tblPr>
                <a:noFill/>
                <a:tableStyleId>{803B57BD-B2D3-476C-82ED-75B00281FE60}</a:tableStyleId>
              </a:tblPr>
              <a:tblGrid>
                <a:gridCol w="1029225"/>
                <a:gridCol w="1029225"/>
                <a:gridCol w="1029225"/>
                <a:gridCol w="1029225"/>
              </a:tblGrid>
              <a:tr h="258050">
                <a:tc>
                  <a:txBody>
                    <a:bodyPr/>
                    <a:lstStyle/>
                    <a:p>
                      <a:pPr indent="0" lvl="0" marL="0" rtl="0" algn="l">
                        <a:lnSpc>
                          <a:spcPct val="115000"/>
                        </a:lnSpc>
                        <a:spcBef>
                          <a:spcPts val="0"/>
                        </a:spcBef>
                        <a:spcAft>
                          <a:spcPts val="0"/>
                        </a:spcAft>
                        <a:buNone/>
                      </a:pPr>
                      <a:r>
                        <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Bag of Words</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Tf-Idf</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Avg Word2Vec</a:t>
                      </a:r>
                      <a:endParaRPr sz="1100"/>
                    </a:p>
                  </a:txBody>
                  <a:tcPr marT="63500" marB="63500" marR="63500" marL="63500"/>
                </a:tc>
              </a:tr>
              <a:tr h="270975">
                <a:tc>
                  <a:txBody>
                    <a:bodyPr/>
                    <a:lstStyle/>
                    <a:p>
                      <a:pPr indent="0" lvl="0" marL="0" rtl="0" algn="l">
                        <a:lnSpc>
                          <a:spcPct val="115000"/>
                        </a:lnSpc>
                        <a:spcBef>
                          <a:spcPts val="0"/>
                        </a:spcBef>
                        <a:spcAft>
                          <a:spcPts val="0"/>
                        </a:spcAft>
                        <a:buNone/>
                      </a:pPr>
                      <a:r>
                        <a:rPr lang="en" sz="1100"/>
                        <a:t>Logistic Regression</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0.712</a:t>
                      </a:r>
                      <a:endParaRPr sz="1100"/>
                    </a:p>
                  </a:txBody>
                  <a:tcPr marT="63500" marB="63500" marR="63500" marL="63500">
                    <a:solidFill>
                      <a:srgbClr val="A4C2F4"/>
                    </a:solidFill>
                  </a:tcPr>
                </a:tc>
                <a:tc>
                  <a:txBody>
                    <a:bodyPr/>
                    <a:lstStyle/>
                    <a:p>
                      <a:pPr indent="0" lvl="0" marL="0" rtl="0" algn="l">
                        <a:lnSpc>
                          <a:spcPct val="115000"/>
                        </a:lnSpc>
                        <a:spcBef>
                          <a:spcPts val="0"/>
                        </a:spcBef>
                        <a:spcAft>
                          <a:spcPts val="0"/>
                        </a:spcAft>
                        <a:buNone/>
                      </a:pPr>
                      <a:r>
                        <a:rPr lang="en" sz="1100"/>
                        <a:t>0.710</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0.649</a:t>
                      </a:r>
                      <a:endParaRPr sz="1100"/>
                    </a:p>
                  </a:txBody>
                  <a:tcPr marT="63500" marB="63500" marR="63500" marL="63500"/>
                </a:tc>
              </a:tr>
              <a:tr h="258050">
                <a:tc>
                  <a:txBody>
                    <a:bodyPr/>
                    <a:lstStyle/>
                    <a:p>
                      <a:pPr indent="0" lvl="0" marL="0" rtl="0" algn="l">
                        <a:lnSpc>
                          <a:spcPct val="115000"/>
                        </a:lnSpc>
                        <a:spcBef>
                          <a:spcPts val="0"/>
                        </a:spcBef>
                        <a:spcAft>
                          <a:spcPts val="0"/>
                        </a:spcAft>
                        <a:buNone/>
                      </a:pPr>
                      <a:r>
                        <a:rPr lang="en" sz="1100"/>
                        <a:t>Naive Bayes</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0.705</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0.658</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0.591</a:t>
                      </a:r>
                      <a:endParaRPr sz="1100"/>
                    </a:p>
                  </a:txBody>
                  <a:tcPr marT="63500" marB="63500" marR="63500" marL="63500"/>
                </a:tc>
              </a:tr>
              <a:tr h="258050">
                <a:tc>
                  <a:txBody>
                    <a:bodyPr/>
                    <a:lstStyle/>
                    <a:p>
                      <a:pPr indent="0" lvl="0" marL="0" rtl="0" algn="l">
                        <a:lnSpc>
                          <a:spcPct val="115000"/>
                        </a:lnSpc>
                        <a:spcBef>
                          <a:spcPts val="0"/>
                        </a:spcBef>
                        <a:spcAft>
                          <a:spcPts val="0"/>
                        </a:spcAft>
                        <a:buNone/>
                      </a:pPr>
                      <a:r>
                        <a:rPr lang="en" sz="1100"/>
                        <a:t>SVM</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0.700</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0.702</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0.643</a:t>
                      </a:r>
                      <a:endParaRPr sz="1100"/>
                    </a:p>
                  </a:txBody>
                  <a:tcPr marT="63500" marB="63500" marR="63500" marL="63500"/>
                </a:tc>
              </a:tr>
              <a:tr h="258050">
                <a:tc>
                  <a:txBody>
                    <a:bodyPr/>
                    <a:lstStyle/>
                    <a:p>
                      <a:pPr indent="0" lvl="0" marL="0" rtl="0" algn="l">
                        <a:lnSpc>
                          <a:spcPct val="115000"/>
                        </a:lnSpc>
                        <a:spcBef>
                          <a:spcPts val="0"/>
                        </a:spcBef>
                        <a:spcAft>
                          <a:spcPts val="0"/>
                        </a:spcAft>
                        <a:buNone/>
                      </a:pPr>
                      <a:r>
                        <a:rPr lang="en" sz="1100"/>
                        <a:t>CNN</a:t>
                      </a:r>
                      <a:endParaRPr sz="1100"/>
                    </a:p>
                  </a:txBody>
                  <a:tcPr marT="63500" marB="63500" marR="63500" marL="63500"/>
                </a:tc>
                <a:tc gridSpan="3">
                  <a:txBody>
                    <a:bodyPr/>
                    <a:lstStyle/>
                    <a:p>
                      <a:pPr indent="0" lvl="0" marL="0" rtl="0" algn="l">
                        <a:lnSpc>
                          <a:spcPct val="115000"/>
                        </a:lnSpc>
                        <a:spcBef>
                          <a:spcPts val="0"/>
                        </a:spcBef>
                        <a:spcAft>
                          <a:spcPts val="0"/>
                        </a:spcAft>
                        <a:buNone/>
                      </a:pPr>
                      <a:r>
                        <a:rPr lang="en" sz="1100"/>
                        <a:t>0.612</a:t>
                      </a:r>
                      <a:endParaRPr sz="1100"/>
                    </a:p>
                  </a:txBody>
                  <a:tcPr marT="63500" marB="63500" marR="63500" marL="63500"/>
                </a:tc>
                <a:tc hMerge="1"/>
                <a:tc hMerge="1"/>
              </a:tr>
              <a:tr h="258050">
                <a:tc>
                  <a:txBody>
                    <a:bodyPr/>
                    <a:lstStyle/>
                    <a:p>
                      <a:pPr indent="0" lvl="0" marL="0" rtl="0" algn="l">
                        <a:lnSpc>
                          <a:spcPct val="115000"/>
                        </a:lnSpc>
                        <a:spcBef>
                          <a:spcPts val="0"/>
                        </a:spcBef>
                        <a:spcAft>
                          <a:spcPts val="0"/>
                        </a:spcAft>
                        <a:buNone/>
                      </a:pPr>
                      <a:r>
                        <a:rPr lang="en" sz="1100"/>
                        <a:t>RNN</a:t>
                      </a:r>
                      <a:endParaRPr sz="1100"/>
                    </a:p>
                  </a:txBody>
                  <a:tcPr marT="63500" marB="63500" marR="63500" marL="63500"/>
                </a:tc>
                <a:tc gridSpan="3">
                  <a:txBody>
                    <a:bodyPr/>
                    <a:lstStyle/>
                    <a:p>
                      <a:pPr indent="0" lvl="0" marL="0" rtl="0" algn="l">
                        <a:lnSpc>
                          <a:spcPct val="115000"/>
                        </a:lnSpc>
                        <a:spcBef>
                          <a:spcPts val="0"/>
                        </a:spcBef>
                        <a:spcAft>
                          <a:spcPts val="0"/>
                        </a:spcAft>
                        <a:buNone/>
                      </a:pPr>
                      <a:r>
                        <a:rPr lang="en" sz="1100"/>
                        <a:t>0.67</a:t>
                      </a:r>
                      <a:endParaRPr sz="1100"/>
                    </a:p>
                  </a:txBody>
                  <a:tcPr marT="63500" marB="63500" marR="63500" marL="63500"/>
                </a:tc>
                <a:tc hMerge="1"/>
                <a:tc hMerge="1"/>
              </a:tr>
            </a:tbl>
          </a:graphicData>
        </a:graphic>
      </p:graphicFrame>
      <p:sp>
        <p:nvSpPr>
          <p:cNvPr id="208" name="Google Shape;208;p28"/>
          <p:cNvSpPr txBox="1"/>
          <p:nvPr/>
        </p:nvSpPr>
        <p:spPr>
          <a:xfrm>
            <a:off x="376900" y="208650"/>
            <a:ext cx="3973500" cy="3547800"/>
          </a:xfrm>
          <a:prstGeom prst="rect">
            <a:avLst/>
          </a:prstGeom>
          <a:noFill/>
          <a:ln>
            <a:noFill/>
          </a:ln>
        </p:spPr>
        <p:txBody>
          <a:bodyPr anchorCtr="0" anchor="ctr" bIns="91425" lIns="91425" spcFirstLastPara="1" rIns="91425" wrap="square" tIns="91425">
            <a:noAutofit/>
          </a:bodyPr>
          <a:lstStyle/>
          <a:p>
            <a:pPr indent="-228600" lvl="0" marL="457200" rtl="0" algn="l">
              <a:lnSpc>
                <a:spcPct val="115000"/>
              </a:lnSpc>
              <a:spcBef>
                <a:spcPts val="0"/>
              </a:spcBef>
              <a:spcAft>
                <a:spcPts val="0"/>
              </a:spcAft>
              <a:buNone/>
            </a:pPr>
            <a:r>
              <a:t/>
            </a:r>
            <a:endParaRPr sz="1100"/>
          </a:p>
          <a:p>
            <a:pPr indent="-228600" lvl="0" marL="457200" rtl="0" algn="l">
              <a:lnSpc>
                <a:spcPct val="115000"/>
              </a:lnSpc>
              <a:spcBef>
                <a:spcPts val="0"/>
              </a:spcBef>
              <a:spcAft>
                <a:spcPts val="0"/>
              </a:spcAft>
              <a:buNone/>
            </a:pPr>
            <a:r>
              <a:t/>
            </a:r>
            <a:endParaRPr sz="1100"/>
          </a:p>
          <a:p>
            <a:pPr indent="-228600" lvl="0" marL="457200" rtl="0" algn="l">
              <a:lnSpc>
                <a:spcPct val="115000"/>
              </a:lnSpc>
              <a:spcBef>
                <a:spcPts val="0"/>
              </a:spcBef>
              <a:spcAft>
                <a:spcPts val="0"/>
              </a:spcAft>
              <a:buNone/>
            </a:pPr>
            <a:r>
              <a:t/>
            </a:r>
            <a:endParaRPr sz="1100"/>
          </a:p>
          <a:p>
            <a:pPr indent="-228600" lvl="0" marL="457200" rtl="0" algn="l">
              <a:lnSpc>
                <a:spcPct val="115000"/>
              </a:lnSpc>
              <a:spcBef>
                <a:spcPts val="0"/>
              </a:spcBef>
              <a:spcAft>
                <a:spcPts val="0"/>
              </a:spcAft>
              <a:buNone/>
            </a:pPr>
            <a:r>
              <a:t/>
            </a:r>
            <a:endParaRPr sz="1100"/>
          </a:p>
          <a:p>
            <a:pPr indent="0" lvl="0" marL="0" rtl="0" algn="l">
              <a:lnSpc>
                <a:spcPct val="115000"/>
              </a:lnSpc>
              <a:spcBef>
                <a:spcPts val="0"/>
              </a:spcBef>
              <a:spcAft>
                <a:spcPts val="0"/>
              </a:spcAft>
              <a:buNone/>
            </a:pPr>
            <a:r>
              <a:t/>
            </a:r>
            <a:endParaRPr sz="1600">
              <a:solidFill>
                <a:schemeClr val="lt1"/>
              </a:solidFill>
              <a:latin typeface="Lato"/>
              <a:ea typeface="Lato"/>
              <a:cs typeface="Lato"/>
              <a:sym typeface="Lato"/>
            </a:endParaRPr>
          </a:p>
          <a:p>
            <a:pPr indent="0" lvl="0" marL="0" rtl="0" algn="l">
              <a:lnSpc>
                <a:spcPct val="115000"/>
              </a:lnSpc>
              <a:spcBef>
                <a:spcPts val="1600"/>
              </a:spcBef>
              <a:spcAft>
                <a:spcPts val="1600"/>
              </a:spcAft>
              <a:buNone/>
            </a:pPr>
            <a:r>
              <a:rPr lang="en" sz="1600">
                <a:solidFill>
                  <a:schemeClr val="lt1"/>
                </a:solidFill>
                <a:latin typeface="Lato"/>
                <a:ea typeface="Lato"/>
                <a:cs typeface="Lato"/>
                <a:sym typeface="Lato"/>
              </a:rPr>
              <a:t>          </a:t>
            </a:r>
            <a:r>
              <a:rPr b="1" lang="en" sz="1600">
                <a:solidFill>
                  <a:schemeClr val="lt1"/>
                </a:solidFill>
                <a:latin typeface="Lato"/>
                <a:ea typeface="Lato"/>
                <a:cs typeface="Lato"/>
                <a:sym typeface="Lato"/>
              </a:rPr>
              <a:t>Offensive language identification</a:t>
            </a:r>
            <a:endParaRPr b="1" sz="1100"/>
          </a:p>
        </p:txBody>
      </p:sp>
      <p:sp>
        <p:nvSpPr>
          <p:cNvPr id="209" name="Google Shape;209;p28"/>
          <p:cNvSpPr txBox="1"/>
          <p:nvPr/>
        </p:nvSpPr>
        <p:spPr>
          <a:xfrm>
            <a:off x="4734625" y="1121975"/>
            <a:ext cx="4206000" cy="4635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None/>
            </a:pPr>
            <a:r>
              <a:rPr b="1" lang="en" sz="1300"/>
              <a:t>F1- Macro Scores</a:t>
            </a:r>
            <a:endParaRPr b="1" sz="1300"/>
          </a:p>
        </p:txBody>
      </p:sp>
      <p:sp>
        <p:nvSpPr>
          <p:cNvPr id="210" name="Google Shape;210;p28"/>
          <p:cNvSpPr txBox="1"/>
          <p:nvPr>
            <p:ph type="title"/>
          </p:nvPr>
        </p:nvSpPr>
        <p:spPr>
          <a:xfrm>
            <a:off x="645875" y="28840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sz="30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2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Task B</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None/>
            </a:pPr>
            <a:r>
              <a:rPr lang="en" sz="1600">
                <a:solidFill>
                  <a:schemeClr val="lt1"/>
                </a:solidFill>
                <a:latin typeface="Lato"/>
                <a:ea typeface="Lato"/>
                <a:cs typeface="Lato"/>
                <a:sym typeface="Lato"/>
              </a:rPr>
              <a:t>Automatic categorization of offense type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sz="3000"/>
          </a:p>
        </p:txBody>
      </p:sp>
      <p:sp>
        <p:nvSpPr>
          <p:cNvPr id="216" name="Google Shape;216;p29"/>
          <p:cNvSpPr txBox="1"/>
          <p:nvPr/>
        </p:nvSpPr>
        <p:spPr>
          <a:xfrm>
            <a:off x="4734625" y="1121975"/>
            <a:ext cx="4206000" cy="4635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None/>
            </a:pPr>
            <a:r>
              <a:rPr b="1" lang="en" sz="1300"/>
              <a:t>F1- Macro Scores</a:t>
            </a:r>
            <a:endParaRPr b="1" sz="1300"/>
          </a:p>
        </p:txBody>
      </p:sp>
      <p:graphicFrame>
        <p:nvGraphicFramePr>
          <p:cNvPr id="217" name="Google Shape;217;p29"/>
          <p:cNvGraphicFramePr/>
          <p:nvPr/>
        </p:nvGraphicFramePr>
        <p:xfrm>
          <a:off x="4782700" y="1848475"/>
          <a:ext cx="3000000" cy="3000000"/>
        </p:xfrm>
        <a:graphic>
          <a:graphicData uri="http://schemas.openxmlformats.org/drawingml/2006/table">
            <a:tbl>
              <a:tblPr>
                <a:noFill/>
                <a:tableStyleId>{803B57BD-B2D3-476C-82ED-75B00281FE60}</a:tableStyleId>
              </a:tblPr>
              <a:tblGrid>
                <a:gridCol w="1051500"/>
                <a:gridCol w="1051500"/>
                <a:gridCol w="1051500"/>
                <a:gridCol w="1051500"/>
              </a:tblGrid>
              <a:tr h="281200">
                <a:tc>
                  <a:txBody>
                    <a:bodyPr/>
                    <a:lstStyle/>
                    <a:p>
                      <a:pPr indent="0" lvl="0" marL="0" rtl="0" algn="l">
                        <a:lnSpc>
                          <a:spcPct val="115000"/>
                        </a:lnSpc>
                        <a:spcBef>
                          <a:spcPts val="0"/>
                        </a:spcBef>
                        <a:spcAft>
                          <a:spcPts val="0"/>
                        </a:spcAft>
                        <a:buNone/>
                      </a:pPr>
                      <a:r>
                        <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Bag of Words</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Tf-Idf</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Avg Word2Vec</a:t>
                      </a:r>
                      <a:endParaRPr sz="1100"/>
                    </a:p>
                  </a:txBody>
                  <a:tcPr marT="63500" marB="63500" marR="63500" marL="63500"/>
                </a:tc>
              </a:tr>
              <a:tr h="281200">
                <a:tc>
                  <a:txBody>
                    <a:bodyPr/>
                    <a:lstStyle/>
                    <a:p>
                      <a:pPr indent="0" lvl="0" marL="0" rtl="0" algn="l">
                        <a:lnSpc>
                          <a:spcPct val="115000"/>
                        </a:lnSpc>
                        <a:spcBef>
                          <a:spcPts val="0"/>
                        </a:spcBef>
                        <a:spcAft>
                          <a:spcPts val="0"/>
                        </a:spcAft>
                        <a:buNone/>
                      </a:pPr>
                      <a:r>
                        <a:rPr lang="en" sz="1100"/>
                        <a:t>Logistic Regression</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0.53</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0.5613</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0.565</a:t>
                      </a:r>
                      <a:endParaRPr sz="1100"/>
                    </a:p>
                  </a:txBody>
                  <a:tcPr marT="63500" marB="63500" marR="63500" marL="63500"/>
                </a:tc>
              </a:tr>
              <a:tr h="281200">
                <a:tc>
                  <a:txBody>
                    <a:bodyPr/>
                    <a:lstStyle/>
                    <a:p>
                      <a:pPr indent="0" lvl="0" marL="0" rtl="0" algn="l">
                        <a:lnSpc>
                          <a:spcPct val="115000"/>
                        </a:lnSpc>
                        <a:spcBef>
                          <a:spcPts val="0"/>
                        </a:spcBef>
                        <a:spcAft>
                          <a:spcPts val="0"/>
                        </a:spcAft>
                        <a:buNone/>
                      </a:pPr>
                      <a:r>
                        <a:rPr lang="en" sz="1100"/>
                        <a:t>Naive Bayes</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0.542</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0.597</a:t>
                      </a:r>
                      <a:endParaRPr sz="1100"/>
                    </a:p>
                  </a:txBody>
                  <a:tcPr marT="63500" marB="63500" marR="63500" marL="63500">
                    <a:solidFill>
                      <a:srgbClr val="6D9EEB"/>
                    </a:solidFill>
                  </a:tcPr>
                </a:tc>
                <a:tc>
                  <a:txBody>
                    <a:bodyPr/>
                    <a:lstStyle/>
                    <a:p>
                      <a:pPr indent="0" lvl="0" marL="0" rtl="0" algn="l">
                        <a:lnSpc>
                          <a:spcPct val="115000"/>
                        </a:lnSpc>
                        <a:spcBef>
                          <a:spcPts val="0"/>
                        </a:spcBef>
                        <a:spcAft>
                          <a:spcPts val="0"/>
                        </a:spcAft>
                        <a:buNone/>
                      </a:pPr>
                      <a:r>
                        <a:t/>
                      </a:r>
                      <a:endParaRPr sz="1100"/>
                    </a:p>
                  </a:txBody>
                  <a:tcPr marT="63500" marB="63500" marR="63500" marL="63500"/>
                </a:tc>
              </a:tr>
              <a:tr h="281200">
                <a:tc>
                  <a:txBody>
                    <a:bodyPr/>
                    <a:lstStyle/>
                    <a:p>
                      <a:pPr indent="0" lvl="0" marL="0" rtl="0" algn="l">
                        <a:lnSpc>
                          <a:spcPct val="115000"/>
                        </a:lnSpc>
                        <a:spcBef>
                          <a:spcPts val="0"/>
                        </a:spcBef>
                        <a:spcAft>
                          <a:spcPts val="0"/>
                        </a:spcAft>
                        <a:buNone/>
                      </a:pPr>
                      <a:r>
                        <a:rPr lang="en" sz="1100"/>
                        <a:t>SVM</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0.56091</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0.55884</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0.538198</a:t>
                      </a:r>
                      <a:endParaRPr sz="1100"/>
                    </a:p>
                  </a:txBody>
                  <a:tcPr marT="63500" marB="63500" marR="63500" marL="63500"/>
                </a:tc>
              </a:tr>
              <a:tr h="281200">
                <a:tc>
                  <a:txBody>
                    <a:bodyPr/>
                    <a:lstStyle/>
                    <a:p>
                      <a:pPr indent="0" lvl="0" marL="0" rtl="0" algn="l">
                        <a:lnSpc>
                          <a:spcPct val="115000"/>
                        </a:lnSpc>
                        <a:spcBef>
                          <a:spcPts val="0"/>
                        </a:spcBef>
                        <a:spcAft>
                          <a:spcPts val="0"/>
                        </a:spcAft>
                        <a:buNone/>
                      </a:pPr>
                      <a:r>
                        <a:rPr lang="en" sz="1100"/>
                        <a:t>CNN</a:t>
                      </a:r>
                      <a:endParaRPr sz="1100"/>
                    </a:p>
                  </a:txBody>
                  <a:tcPr marT="63500" marB="63500" marR="63500" marL="63500"/>
                </a:tc>
                <a:tc gridSpan="3">
                  <a:txBody>
                    <a:bodyPr/>
                    <a:lstStyle/>
                    <a:p>
                      <a:pPr indent="0" lvl="0" marL="0" rtl="0" algn="l">
                        <a:lnSpc>
                          <a:spcPct val="115000"/>
                        </a:lnSpc>
                        <a:spcBef>
                          <a:spcPts val="0"/>
                        </a:spcBef>
                        <a:spcAft>
                          <a:spcPts val="0"/>
                        </a:spcAft>
                        <a:buNone/>
                      </a:pPr>
                      <a:r>
                        <a:rPr lang="en" sz="1100"/>
                        <a:t>0.49</a:t>
                      </a:r>
                      <a:endParaRPr sz="1100"/>
                    </a:p>
                  </a:txBody>
                  <a:tcPr marT="63500" marB="63500" marR="63500" marL="63500"/>
                </a:tc>
                <a:tc hMerge="1"/>
                <a:tc hMerge="1"/>
              </a:tr>
              <a:tr h="281200">
                <a:tc>
                  <a:txBody>
                    <a:bodyPr/>
                    <a:lstStyle/>
                    <a:p>
                      <a:pPr indent="0" lvl="0" marL="0" rtl="0" algn="l">
                        <a:lnSpc>
                          <a:spcPct val="115000"/>
                        </a:lnSpc>
                        <a:spcBef>
                          <a:spcPts val="0"/>
                        </a:spcBef>
                        <a:spcAft>
                          <a:spcPts val="0"/>
                        </a:spcAft>
                        <a:buNone/>
                      </a:pPr>
                      <a:r>
                        <a:rPr lang="en" sz="1100"/>
                        <a:t>RNN</a:t>
                      </a:r>
                      <a:endParaRPr sz="1100"/>
                    </a:p>
                  </a:txBody>
                  <a:tcPr marT="63500" marB="63500" marR="63500" marL="63500"/>
                </a:tc>
                <a:tc gridSpan="3">
                  <a:txBody>
                    <a:bodyPr/>
                    <a:lstStyle/>
                    <a:p>
                      <a:pPr indent="0" lvl="0" marL="0" rtl="0" algn="l">
                        <a:lnSpc>
                          <a:spcPct val="115000"/>
                        </a:lnSpc>
                        <a:spcBef>
                          <a:spcPts val="0"/>
                        </a:spcBef>
                        <a:spcAft>
                          <a:spcPts val="0"/>
                        </a:spcAft>
                        <a:buNone/>
                      </a:pPr>
                      <a:r>
                        <a:rPr lang="en" sz="1100"/>
                        <a:t>0.534</a:t>
                      </a:r>
                      <a:endParaRPr sz="1100"/>
                    </a:p>
                  </a:txBody>
                  <a:tcPr marT="63500" marB="63500" marR="63500" marL="63500"/>
                </a:tc>
                <a:tc hMerge="1"/>
                <a:tc hMerge="1"/>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30"/>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Task C</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None/>
            </a:pPr>
            <a:r>
              <a:rPr lang="en" sz="1600">
                <a:solidFill>
                  <a:schemeClr val="lt1"/>
                </a:solidFill>
                <a:latin typeface="Lato"/>
                <a:ea typeface="Lato"/>
                <a:cs typeface="Lato"/>
                <a:sym typeface="Lato"/>
              </a:rPr>
              <a:t>Offensive Target Identification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sz="3000"/>
          </a:p>
        </p:txBody>
      </p:sp>
      <p:sp>
        <p:nvSpPr>
          <p:cNvPr id="223" name="Google Shape;223;p30"/>
          <p:cNvSpPr txBox="1"/>
          <p:nvPr/>
        </p:nvSpPr>
        <p:spPr>
          <a:xfrm>
            <a:off x="4734625" y="1121975"/>
            <a:ext cx="4206000" cy="4635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None/>
            </a:pPr>
            <a:r>
              <a:rPr b="1" lang="en" sz="1300"/>
              <a:t>F1- Macro Scores</a:t>
            </a:r>
            <a:endParaRPr b="1" sz="1300"/>
          </a:p>
        </p:txBody>
      </p:sp>
      <p:graphicFrame>
        <p:nvGraphicFramePr>
          <p:cNvPr id="224" name="Google Shape;224;p30"/>
          <p:cNvGraphicFramePr/>
          <p:nvPr/>
        </p:nvGraphicFramePr>
        <p:xfrm>
          <a:off x="4734625" y="1585475"/>
          <a:ext cx="3000000" cy="3000000"/>
        </p:xfrm>
        <a:graphic>
          <a:graphicData uri="http://schemas.openxmlformats.org/drawingml/2006/table">
            <a:tbl>
              <a:tblPr>
                <a:noFill/>
                <a:tableStyleId>{803B57BD-B2D3-476C-82ED-75B00281FE60}</a:tableStyleId>
              </a:tblPr>
              <a:tblGrid>
                <a:gridCol w="1104900"/>
                <a:gridCol w="1104900"/>
                <a:gridCol w="1104900"/>
                <a:gridCol w="1104900"/>
              </a:tblGrid>
              <a:tr h="306650">
                <a:tc>
                  <a:txBody>
                    <a:bodyPr/>
                    <a:lstStyle/>
                    <a:p>
                      <a:pPr indent="0" lvl="0" marL="0" rtl="0" algn="l">
                        <a:lnSpc>
                          <a:spcPct val="115000"/>
                        </a:lnSpc>
                        <a:spcBef>
                          <a:spcPts val="0"/>
                        </a:spcBef>
                        <a:spcAft>
                          <a:spcPts val="0"/>
                        </a:spcAft>
                        <a:buNone/>
                      </a:pPr>
                      <a:r>
                        <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Bag of Words</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Tf-Idf</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Avg Word2Vec</a:t>
                      </a:r>
                      <a:endParaRPr sz="1100"/>
                    </a:p>
                  </a:txBody>
                  <a:tcPr marT="63500" marB="63500" marR="63500" marL="63500"/>
                </a:tc>
              </a:tr>
              <a:tr h="306650">
                <a:tc>
                  <a:txBody>
                    <a:bodyPr/>
                    <a:lstStyle/>
                    <a:p>
                      <a:pPr indent="0" lvl="0" marL="0" rtl="0" algn="l">
                        <a:lnSpc>
                          <a:spcPct val="115000"/>
                        </a:lnSpc>
                        <a:spcBef>
                          <a:spcPts val="0"/>
                        </a:spcBef>
                        <a:spcAft>
                          <a:spcPts val="0"/>
                        </a:spcAft>
                        <a:buNone/>
                      </a:pPr>
                      <a:r>
                        <a:rPr lang="en" sz="1100"/>
                        <a:t>Logistic Regression</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0.70991522</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0.72871</a:t>
                      </a:r>
                      <a:endParaRPr sz="1100"/>
                    </a:p>
                  </a:txBody>
                  <a:tcPr marT="63500" marB="63500" marR="63500" marL="63500">
                    <a:solidFill>
                      <a:srgbClr val="A2C4C9"/>
                    </a:solidFill>
                  </a:tcPr>
                </a:tc>
                <a:tc>
                  <a:txBody>
                    <a:bodyPr/>
                    <a:lstStyle/>
                    <a:p>
                      <a:pPr indent="0" lvl="0" marL="0" rtl="0" algn="l">
                        <a:lnSpc>
                          <a:spcPct val="115000"/>
                        </a:lnSpc>
                        <a:spcBef>
                          <a:spcPts val="0"/>
                        </a:spcBef>
                        <a:spcAft>
                          <a:spcPts val="0"/>
                        </a:spcAft>
                        <a:buNone/>
                      </a:pPr>
                      <a:r>
                        <a:rPr lang="en" sz="1100"/>
                        <a:t>0.6000737</a:t>
                      </a:r>
                      <a:endParaRPr sz="1100"/>
                    </a:p>
                  </a:txBody>
                  <a:tcPr marT="63500" marB="63500" marR="63500" marL="63500"/>
                </a:tc>
              </a:tr>
              <a:tr h="306650">
                <a:tc>
                  <a:txBody>
                    <a:bodyPr/>
                    <a:lstStyle/>
                    <a:p>
                      <a:pPr indent="0" lvl="0" marL="0" rtl="0" algn="l">
                        <a:lnSpc>
                          <a:spcPct val="115000"/>
                        </a:lnSpc>
                        <a:spcBef>
                          <a:spcPts val="0"/>
                        </a:spcBef>
                        <a:spcAft>
                          <a:spcPts val="0"/>
                        </a:spcAft>
                        <a:buNone/>
                      </a:pPr>
                      <a:r>
                        <a:rPr lang="en" sz="1100"/>
                        <a:t>Naive Bayes</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0.6603611</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0.6595012</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0.62080825</a:t>
                      </a:r>
                      <a:endParaRPr sz="1100"/>
                    </a:p>
                  </a:txBody>
                  <a:tcPr marT="63500" marB="63500" marR="63500" marL="63500"/>
                </a:tc>
              </a:tr>
              <a:tr h="674625">
                <a:tc>
                  <a:txBody>
                    <a:bodyPr/>
                    <a:lstStyle/>
                    <a:p>
                      <a:pPr indent="0" lvl="0" marL="0" rtl="0" algn="l">
                        <a:lnSpc>
                          <a:spcPct val="115000"/>
                        </a:lnSpc>
                        <a:spcBef>
                          <a:spcPts val="0"/>
                        </a:spcBef>
                        <a:spcAft>
                          <a:spcPts val="0"/>
                        </a:spcAft>
                        <a:buNone/>
                      </a:pPr>
                      <a:r>
                        <a:rPr lang="en" sz="1100"/>
                        <a:t>SVM</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Linear: </a:t>
                      </a:r>
                      <a:r>
                        <a:rPr lang="en" sz="1050">
                          <a:solidFill>
                            <a:srgbClr val="212121"/>
                          </a:solidFill>
                          <a:highlight>
                            <a:srgbClr val="FFFFFF"/>
                          </a:highlight>
                          <a:latin typeface="Courier New"/>
                          <a:ea typeface="Courier New"/>
                          <a:cs typeface="Courier New"/>
                          <a:sym typeface="Courier New"/>
                        </a:rPr>
                        <a:t>0.60705</a:t>
                      </a:r>
                      <a:endParaRPr sz="1100"/>
                    </a:p>
                    <a:p>
                      <a:pPr indent="0" lvl="0" marL="0" rtl="0" algn="l">
                        <a:lnSpc>
                          <a:spcPct val="115000"/>
                        </a:lnSpc>
                        <a:spcBef>
                          <a:spcPts val="0"/>
                        </a:spcBef>
                        <a:spcAft>
                          <a:spcPts val="0"/>
                        </a:spcAft>
                        <a:buNone/>
                      </a:pPr>
                      <a:r>
                        <a:rPr lang="en" sz="1100"/>
                        <a:t>Rbf: </a:t>
                      </a:r>
                      <a:r>
                        <a:rPr lang="en" sz="1050">
                          <a:solidFill>
                            <a:srgbClr val="212121"/>
                          </a:solidFill>
                          <a:highlight>
                            <a:srgbClr val="FFFFFF"/>
                          </a:highlight>
                          <a:latin typeface="Courier New"/>
                          <a:ea typeface="Courier New"/>
                          <a:cs typeface="Courier New"/>
                          <a:sym typeface="Courier New"/>
                        </a:rPr>
                        <a:t>0.67411</a:t>
                      </a:r>
                      <a:endParaRPr sz="1100"/>
                    </a:p>
                    <a:p>
                      <a:pPr indent="0" lvl="0" marL="0" rtl="0" algn="l">
                        <a:lnSpc>
                          <a:spcPct val="115000"/>
                        </a:lnSpc>
                        <a:spcBef>
                          <a:spcPts val="0"/>
                        </a:spcBef>
                        <a:spcAft>
                          <a:spcPts val="0"/>
                        </a:spcAft>
                        <a:buNone/>
                      </a:pPr>
                      <a:r>
                        <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Linear: </a:t>
                      </a:r>
                      <a:r>
                        <a:rPr lang="en" sz="1050">
                          <a:solidFill>
                            <a:srgbClr val="212121"/>
                          </a:solidFill>
                          <a:highlight>
                            <a:srgbClr val="FFFFFF"/>
                          </a:highlight>
                          <a:latin typeface="Courier New"/>
                          <a:ea typeface="Courier New"/>
                          <a:cs typeface="Courier New"/>
                          <a:sym typeface="Courier New"/>
                        </a:rPr>
                        <a:t>0.63628</a:t>
                      </a:r>
                      <a:endParaRPr sz="1100"/>
                    </a:p>
                    <a:p>
                      <a:pPr indent="0" lvl="0" marL="0" rtl="0" algn="l">
                        <a:lnSpc>
                          <a:spcPct val="115000"/>
                        </a:lnSpc>
                        <a:spcBef>
                          <a:spcPts val="0"/>
                        </a:spcBef>
                        <a:spcAft>
                          <a:spcPts val="0"/>
                        </a:spcAft>
                        <a:buNone/>
                      </a:pPr>
                      <a:r>
                        <a:rPr lang="en" sz="1100"/>
                        <a:t>Rbf: </a:t>
                      </a:r>
                      <a:r>
                        <a:rPr lang="en" sz="1050">
                          <a:solidFill>
                            <a:srgbClr val="212121"/>
                          </a:solidFill>
                          <a:highlight>
                            <a:srgbClr val="FFFFFF"/>
                          </a:highlight>
                          <a:latin typeface="Courier New"/>
                          <a:ea typeface="Courier New"/>
                          <a:cs typeface="Courier New"/>
                          <a:sym typeface="Courier New"/>
                        </a:rPr>
                        <a:t>0.59587</a:t>
                      </a:r>
                      <a:endParaRPr sz="1100"/>
                    </a:p>
                  </a:txBody>
                  <a:tcPr marT="63500" marB="63500" marR="63500" marL="63500"/>
                </a:tc>
                <a:tc>
                  <a:txBody>
                    <a:bodyPr/>
                    <a:lstStyle/>
                    <a:p>
                      <a:pPr indent="0" lvl="0" marL="0" rtl="0" algn="l">
                        <a:lnSpc>
                          <a:spcPct val="115000"/>
                        </a:lnSpc>
                        <a:spcBef>
                          <a:spcPts val="0"/>
                        </a:spcBef>
                        <a:spcAft>
                          <a:spcPts val="0"/>
                        </a:spcAft>
                        <a:buNone/>
                      </a:pPr>
                      <a:r>
                        <a:rPr lang="en" sz="1100"/>
                        <a:t>Linear : </a:t>
                      </a:r>
                      <a:r>
                        <a:rPr lang="en" sz="1050">
                          <a:solidFill>
                            <a:srgbClr val="212121"/>
                          </a:solidFill>
                          <a:highlight>
                            <a:srgbClr val="FFFFFF"/>
                          </a:highlight>
                          <a:latin typeface="Courier New"/>
                          <a:ea typeface="Courier New"/>
                          <a:cs typeface="Courier New"/>
                          <a:sym typeface="Courier New"/>
                        </a:rPr>
                        <a:t>0.5932</a:t>
                      </a:r>
                      <a:endParaRPr sz="1100"/>
                    </a:p>
                    <a:p>
                      <a:pPr indent="0" lvl="0" marL="0" rtl="0" algn="l">
                        <a:lnSpc>
                          <a:spcPct val="115000"/>
                        </a:lnSpc>
                        <a:spcBef>
                          <a:spcPts val="0"/>
                        </a:spcBef>
                        <a:spcAft>
                          <a:spcPts val="0"/>
                        </a:spcAft>
                        <a:buNone/>
                      </a:pPr>
                      <a:r>
                        <a:rPr lang="en" sz="1100"/>
                        <a:t>Rbf:  </a:t>
                      </a:r>
                      <a:r>
                        <a:rPr lang="en" sz="1050">
                          <a:solidFill>
                            <a:srgbClr val="212121"/>
                          </a:solidFill>
                          <a:highlight>
                            <a:srgbClr val="FFFFFF"/>
                          </a:highlight>
                          <a:latin typeface="Courier New"/>
                          <a:ea typeface="Courier New"/>
                          <a:cs typeface="Courier New"/>
                          <a:sym typeface="Courier New"/>
                        </a:rPr>
                        <a:t>0.5666</a:t>
                      </a:r>
                      <a:endParaRPr sz="1100"/>
                    </a:p>
                  </a:txBody>
                  <a:tcPr marT="63500" marB="63500" marR="63500" marL="63500"/>
                </a:tc>
              </a:tr>
              <a:tr h="306650">
                <a:tc>
                  <a:txBody>
                    <a:bodyPr/>
                    <a:lstStyle/>
                    <a:p>
                      <a:pPr indent="0" lvl="0" marL="0" rtl="0" algn="l">
                        <a:lnSpc>
                          <a:spcPct val="115000"/>
                        </a:lnSpc>
                        <a:spcBef>
                          <a:spcPts val="0"/>
                        </a:spcBef>
                        <a:spcAft>
                          <a:spcPts val="0"/>
                        </a:spcAft>
                        <a:buNone/>
                      </a:pPr>
                      <a:r>
                        <a:rPr lang="en" sz="1100"/>
                        <a:t>CNN</a:t>
                      </a:r>
                      <a:endParaRPr sz="1100"/>
                    </a:p>
                  </a:txBody>
                  <a:tcPr marT="63500" marB="63500" marR="63500" marL="63500"/>
                </a:tc>
                <a:tc gridSpan="3">
                  <a:txBody>
                    <a:bodyPr/>
                    <a:lstStyle/>
                    <a:p>
                      <a:pPr indent="-228600" lvl="0" marL="228600" rtl="0" algn="l">
                        <a:lnSpc>
                          <a:spcPct val="115000"/>
                        </a:lnSpc>
                        <a:spcBef>
                          <a:spcPts val="0"/>
                        </a:spcBef>
                        <a:spcAft>
                          <a:spcPts val="0"/>
                        </a:spcAft>
                        <a:buNone/>
                      </a:pPr>
                      <a:r>
                        <a:rPr lang="en" sz="1100"/>
                        <a:t>0.599</a:t>
                      </a:r>
                      <a:endParaRPr sz="1100"/>
                    </a:p>
                  </a:txBody>
                  <a:tcPr marT="63500" marB="63500" marR="63500" marL="63500"/>
                </a:tc>
                <a:tc hMerge="1"/>
                <a:tc hMerge="1"/>
              </a:tr>
              <a:tr h="306650">
                <a:tc>
                  <a:txBody>
                    <a:bodyPr/>
                    <a:lstStyle/>
                    <a:p>
                      <a:pPr indent="0" lvl="0" marL="0" rtl="0" algn="l">
                        <a:lnSpc>
                          <a:spcPct val="115000"/>
                        </a:lnSpc>
                        <a:spcBef>
                          <a:spcPts val="0"/>
                        </a:spcBef>
                        <a:spcAft>
                          <a:spcPts val="0"/>
                        </a:spcAft>
                        <a:buNone/>
                      </a:pPr>
                      <a:r>
                        <a:rPr lang="en" sz="1100"/>
                        <a:t>RNN (BiLSTM) </a:t>
                      </a:r>
                      <a:endParaRPr sz="1100"/>
                    </a:p>
                  </a:txBody>
                  <a:tcPr marT="63500" marB="63500" marR="63500" marL="63500"/>
                </a:tc>
                <a:tc gridSpan="3">
                  <a:txBody>
                    <a:bodyPr/>
                    <a:lstStyle/>
                    <a:p>
                      <a:pPr indent="0" lvl="0" marL="0" rtl="0" algn="l">
                        <a:lnSpc>
                          <a:spcPct val="115000"/>
                        </a:lnSpc>
                        <a:spcBef>
                          <a:spcPts val="0"/>
                        </a:spcBef>
                        <a:spcAft>
                          <a:spcPts val="0"/>
                        </a:spcAft>
                        <a:buNone/>
                      </a:pPr>
                      <a:r>
                        <a:rPr lang="en" sz="1100"/>
                        <a:t>0.621</a:t>
                      </a:r>
                      <a:endParaRPr sz="1100"/>
                    </a:p>
                  </a:txBody>
                  <a:tcPr marT="63500" marB="63500" marR="63500" marL="63500"/>
                </a:tc>
                <a:tc hMerge="1"/>
                <a:tc hMerge="1"/>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228" name="Shape 228"/>
        <p:cNvGrpSpPr/>
        <p:nvPr/>
      </p:nvGrpSpPr>
      <p:grpSpPr>
        <a:xfrm>
          <a:off x="0" y="0"/>
          <a:ext cx="0" cy="0"/>
          <a:chOff x="0" y="0"/>
          <a:chExt cx="0" cy="0"/>
        </a:xfrm>
      </p:grpSpPr>
      <p:sp>
        <p:nvSpPr>
          <p:cNvPr id="229" name="Google Shape;229;p31"/>
          <p:cNvSpPr txBox="1"/>
          <p:nvPr>
            <p:ph type="title"/>
          </p:nvPr>
        </p:nvSpPr>
        <p:spPr>
          <a:xfrm>
            <a:off x="729450" y="864300"/>
            <a:ext cx="7021200" cy="67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a:t>
            </a:r>
            <a:endParaRPr b="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44" name="Shape 144"/>
        <p:cNvGrpSpPr/>
        <p:nvPr/>
      </p:nvGrpSpPr>
      <p:grpSpPr>
        <a:xfrm>
          <a:off x="0" y="0"/>
          <a:ext cx="0" cy="0"/>
          <a:chOff x="0" y="0"/>
          <a:chExt cx="0" cy="0"/>
        </a:xfrm>
      </p:grpSpPr>
      <p:sp>
        <p:nvSpPr>
          <p:cNvPr id="145" name="Google Shape;145;p18"/>
          <p:cNvSpPr txBox="1"/>
          <p:nvPr>
            <p:ph type="title"/>
          </p:nvPr>
        </p:nvSpPr>
        <p:spPr>
          <a:xfrm>
            <a:off x="204300" y="1322450"/>
            <a:ext cx="8700600" cy="2734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0" sz="1600">
              <a:latin typeface="Lato"/>
              <a:ea typeface="Lato"/>
              <a:cs typeface="Lato"/>
              <a:sym typeface="Lato"/>
            </a:endParaRPr>
          </a:p>
          <a:p>
            <a:pPr indent="-330200" lvl="0" marL="457200" rtl="0" algn="l">
              <a:lnSpc>
                <a:spcPct val="115000"/>
              </a:lnSpc>
              <a:spcBef>
                <a:spcPts val="1600"/>
              </a:spcBef>
              <a:spcAft>
                <a:spcPts val="0"/>
              </a:spcAft>
              <a:buSzPts val="1600"/>
              <a:buFont typeface="Lato"/>
              <a:buChar char="●"/>
            </a:pPr>
            <a:r>
              <a:rPr b="0" lang="en" sz="1600">
                <a:latin typeface="Lato"/>
                <a:ea typeface="Lato"/>
                <a:cs typeface="Lato"/>
                <a:sym typeface="Lato"/>
              </a:rPr>
              <a:t>Sub-task A: Offensive language identification; [Offensive: OFF, Not Offensive: NOT]</a:t>
            </a:r>
            <a:endParaRPr b="0" sz="1600">
              <a:latin typeface="Lato"/>
              <a:ea typeface="Lato"/>
              <a:cs typeface="Lato"/>
              <a:sym typeface="Lato"/>
            </a:endParaRPr>
          </a:p>
          <a:p>
            <a:pPr indent="0" lvl="0" marL="457200" rtl="0" algn="l">
              <a:lnSpc>
                <a:spcPct val="115000"/>
              </a:lnSpc>
              <a:spcBef>
                <a:spcPts val="1600"/>
              </a:spcBef>
              <a:spcAft>
                <a:spcPts val="0"/>
              </a:spcAft>
              <a:buNone/>
            </a:pPr>
            <a:r>
              <a:t/>
            </a:r>
            <a:endParaRPr b="0" sz="1600">
              <a:latin typeface="Lato"/>
              <a:ea typeface="Lato"/>
              <a:cs typeface="Lato"/>
              <a:sym typeface="Lato"/>
            </a:endParaRPr>
          </a:p>
          <a:p>
            <a:pPr indent="-330200" lvl="0" marL="457200" rtl="0" algn="l">
              <a:lnSpc>
                <a:spcPct val="115000"/>
              </a:lnSpc>
              <a:spcBef>
                <a:spcPts val="1600"/>
              </a:spcBef>
              <a:spcAft>
                <a:spcPts val="0"/>
              </a:spcAft>
              <a:buSzPts val="1600"/>
              <a:buFont typeface="Lato"/>
              <a:buChar char="●"/>
            </a:pPr>
            <a:r>
              <a:rPr b="0" lang="en" sz="1600">
                <a:latin typeface="Lato"/>
                <a:ea typeface="Lato"/>
                <a:cs typeface="Lato"/>
                <a:sym typeface="Lato"/>
              </a:rPr>
              <a:t>Sub-task B: Automatic categorization of offense type[Targeted: TIN, Untargeted: UNT]</a:t>
            </a:r>
            <a:endParaRPr b="0" sz="1600">
              <a:latin typeface="Lato"/>
              <a:ea typeface="Lato"/>
              <a:cs typeface="Lato"/>
              <a:sym typeface="Lato"/>
            </a:endParaRPr>
          </a:p>
          <a:p>
            <a:pPr indent="0" lvl="0" marL="0" rtl="0" algn="l">
              <a:lnSpc>
                <a:spcPct val="115000"/>
              </a:lnSpc>
              <a:spcBef>
                <a:spcPts val="1600"/>
              </a:spcBef>
              <a:spcAft>
                <a:spcPts val="0"/>
              </a:spcAft>
              <a:buNone/>
            </a:pPr>
            <a:r>
              <a:t/>
            </a:r>
            <a:endParaRPr b="0" sz="1600">
              <a:latin typeface="Lato"/>
              <a:ea typeface="Lato"/>
              <a:cs typeface="Lato"/>
              <a:sym typeface="Lato"/>
            </a:endParaRPr>
          </a:p>
          <a:p>
            <a:pPr indent="-330200" lvl="0" marL="457200" rtl="0" algn="l">
              <a:lnSpc>
                <a:spcPct val="115000"/>
              </a:lnSpc>
              <a:spcBef>
                <a:spcPts val="1600"/>
              </a:spcBef>
              <a:spcAft>
                <a:spcPts val="0"/>
              </a:spcAft>
              <a:buSzPts val="1600"/>
              <a:buFont typeface="Lato"/>
              <a:buChar char="●"/>
            </a:pPr>
            <a:r>
              <a:rPr b="0" lang="en" sz="1600">
                <a:latin typeface="Lato"/>
                <a:ea typeface="Lato"/>
                <a:cs typeface="Lato"/>
                <a:sym typeface="Lato"/>
              </a:rPr>
              <a:t>Sub-task C: Offense target identification. [Individual: IND, Group: GRP, Other: OTH]</a:t>
            </a:r>
            <a:endParaRPr b="0" sz="1600">
              <a:latin typeface="Lato"/>
              <a:ea typeface="Lato"/>
              <a:cs typeface="Lato"/>
              <a:sym typeface="Lato"/>
            </a:endParaRPr>
          </a:p>
          <a:p>
            <a:pPr indent="0" lvl="0" marL="457200" marR="0" rtl="0" algn="l">
              <a:lnSpc>
                <a:spcPct val="100000"/>
              </a:lnSpc>
              <a:spcBef>
                <a:spcPts val="1600"/>
              </a:spcBef>
              <a:spcAft>
                <a:spcPts val="0"/>
              </a:spcAft>
              <a:buNone/>
            </a:pPr>
            <a:r>
              <a:t/>
            </a:r>
            <a:endParaRPr b="0" sz="1800"/>
          </a:p>
        </p:txBody>
      </p:sp>
      <p:sp>
        <p:nvSpPr>
          <p:cNvPr id="146" name="Google Shape;146;p18"/>
          <p:cNvSpPr txBox="1"/>
          <p:nvPr>
            <p:ph type="title"/>
          </p:nvPr>
        </p:nvSpPr>
        <p:spPr>
          <a:xfrm>
            <a:off x="729450" y="465400"/>
            <a:ext cx="4670400" cy="95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p19"/>
          <p:cNvSpPr txBox="1"/>
          <p:nvPr>
            <p:ph type="title"/>
          </p:nvPr>
        </p:nvSpPr>
        <p:spPr>
          <a:xfrm>
            <a:off x="727800" y="276925"/>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Dataset used</a:t>
            </a:r>
            <a:endParaRPr/>
          </a:p>
        </p:txBody>
      </p:sp>
      <p:pic>
        <p:nvPicPr>
          <p:cNvPr id="152" name="Google Shape;152;p19"/>
          <p:cNvPicPr preferRelativeResize="0"/>
          <p:nvPr/>
        </p:nvPicPr>
        <p:blipFill>
          <a:blip r:embed="rId3">
            <a:alphaModFix/>
          </a:blip>
          <a:stretch>
            <a:fillRect/>
          </a:stretch>
        </p:blipFill>
        <p:spPr>
          <a:xfrm>
            <a:off x="428800" y="1795525"/>
            <a:ext cx="8596350" cy="2254775"/>
          </a:xfrm>
          <a:prstGeom prst="rect">
            <a:avLst/>
          </a:prstGeom>
          <a:noFill/>
          <a:ln>
            <a:noFill/>
          </a:ln>
        </p:spPr>
      </p:pic>
      <p:sp>
        <p:nvSpPr>
          <p:cNvPr id="153" name="Google Shape;153;p19"/>
          <p:cNvSpPr txBox="1"/>
          <p:nvPr/>
        </p:nvSpPr>
        <p:spPr>
          <a:xfrm>
            <a:off x="528775" y="1386925"/>
            <a:ext cx="6321300" cy="40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FFFF"/>
                </a:solidFill>
                <a:latin typeface="Lato"/>
                <a:ea typeface="Lato"/>
                <a:cs typeface="Lato"/>
                <a:sym typeface="Lato"/>
              </a:rPr>
              <a:t>OLID dataset</a:t>
            </a:r>
            <a:endParaRPr b="1">
              <a:solidFill>
                <a:srgbClr val="FFFFFF"/>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57" name="Shape 157"/>
        <p:cNvGrpSpPr/>
        <p:nvPr/>
      </p:nvGrpSpPr>
      <p:grpSpPr>
        <a:xfrm>
          <a:off x="0" y="0"/>
          <a:ext cx="0" cy="0"/>
          <a:chOff x="0" y="0"/>
          <a:chExt cx="0" cy="0"/>
        </a:xfrm>
      </p:grpSpPr>
      <p:sp>
        <p:nvSpPr>
          <p:cNvPr id="158" name="Google Shape;158;p20"/>
          <p:cNvSpPr txBox="1"/>
          <p:nvPr>
            <p:ph type="title"/>
          </p:nvPr>
        </p:nvSpPr>
        <p:spPr>
          <a:xfrm>
            <a:off x="729450" y="1322450"/>
            <a:ext cx="7688400" cy="27345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lang="en" sz="1800"/>
              <a:t>The first step was to clean and process the tweets so as to remove the noise and other unnecessary words, which is needed for any model and would help in providing better results. The steps used were as follows :-</a:t>
            </a:r>
            <a:br>
              <a:rPr b="0" lang="en" sz="1800"/>
            </a:br>
            <a:endParaRPr b="0" sz="1800"/>
          </a:p>
          <a:p>
            <a:pPr indent="-342900" lvl="0" marL="457200" marR="0" rtl="0" algn="l">
              <a:lnSpc>
                <a:spcPct val="100000"/>
              </a:lnSpc>
              <a:spcBef>
                <a:spcPts val="0"/>
              </a:spcBef>
              <a:spcAft>
                <a:spcPts val="0"/>
              </a:spcAft>
              <a:buSzPts val="1800"/>
              <a:buChar char="●"/>
            </a:pPr>
            <a:r>
              <a:rPr b="0" lang="en" sz="1800"/>
              <a:t>Decontraction - (can’t -&gt; can not , won’t -&gt; will not )</a:t>
            </a:r>
            <a:endParaRPr b="0" sz="1800"/>
          </a:p>
          <a:p>
            <a:pPr indent="-342900" lvl="0" marL="457200" marR="0" rtl="0" algn="l">
              <a:lnSpc>
                <a:spcPct val="100000"/>
              </a:lnSpc>
              <a:spcBef>
                <a:spcPts val="0"/>
              </a:spcBef>
              <a:spcAft>
                <a:spcPts val="0"/>
              </a:spcAft>
              <a:buSzPts val="1800"/>
              <a:buChar char="●"/>
            </a:pPr>
            <a:r>
              <a:rPr b="0" lang="en" sz="1800"/>
              <a:t>Stop Words Removal  </a:t>
            </a:r>
            <a:endParaRPr b="0" sz="1800"/>
          </a:p>
          <a:p>
            <a:pPr indent="-342900" lvl="0" marL="457200" marR="0" rtl="0" algn="l">
              <a:lnSpc>
                <a:spcPct val="100000"/>
              </a:lnSpc>
              <a:spcBef>
                <a:spcPts val="0"/>
              </a:spcBef>
              <a:spcAft>
                <a:spcPts val="0"/>
              </a:spcAft>
              <a:buSzPts val="1800"/>
              <a:buChar char="●"/>
            </a:pPr>
            <a:r>
              <a:rPr b="0" lang="en" sz="1800"/>
              <a:t>Case folding</a:t>
            </a:r>
            <a:endParaRPr b="0" sz="1800"/>
          </a:p>
          <a:p>
            <a:pPr indent="-342900" lvl="0" marL="457200" marR="0" rtl="0" algn="l">
              <a:lnSpc>
                <a:spcPct val="100000"/>
              </a:lnSpc>
              <a:spcBef>
                <a:spcPts val="0"/>
              </a:spcBef>
              <a:spcAft>
                <a:spcPts val="0"/>
              </a:spcAft>
              <a:buSzPts val="1800"/>
              <a:buChar char="●"/>
            </a:pPr>
            <a:r>
              <a:rPr b="0" lang="en" sz="1800"/>
              <a:t>Tokenization and Lemmatization</a:t>
            </a:r>
            <a:br>
              <a:rPr b="0" lang="en" sz="1800"/>
            </a:br>
            <a:endParaRPr b="0" sz="1800"/>
          </a:p>
        </p:txBody>
      </p:sp>
      <p:sp>
        <p:nvSpPr>
          <p:cNvPr id="159" name="Google Shape;159;p20"/>
          <p:cNvSpPr txBox="1"/>
          <p:nvPr>
            <p:ph type="title"/>
          </p:nvPr>
        </p:nvSpPr>
        <p:spPr>
          <a:xfrm>
            <a:off x="729450" y="465400"/>
            <a:ext cx="4670400" cy="95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Pre-processing</a:t>
            </a:r>
            <a:endParaRPr/>
          </a:p>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1"/>
          <p:cNvSpPr txBox="1"/>
          <p:nvPr>
            <p:ph type="title"/>
          </p:nvPr>
        </p:nvSpPr>
        <p:spPr>
          <a:xfrm>
            <a:off x="727800" y="312975"/>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Preprocessed data</a:t>
            </a:r>
            <a:endParaRPr/>
          </a:p>
        </p:txBody>
      </p:sp>
      <p:pic>
        <p:nvPicPr>
          <p:cNvPr id="165" name="Google Shape;165;p21"/>
          <p:cNvPicPr preferRelativeResize="0"/>
          <p:nvPr/>
        </p:nvPicPr>
        <p:blipFill>
          <a:blip r:embed="rId3">
            <a:alphaModFix/>
          </a:blip>
          <a:stretch>
            <a:fillRect/>
          </a:stretch>
        </p:blipFill>
        <p:spPr>
          <a:xfrm>
            <a:off x="130275" y="1442100"/>
            <a:ext cx="8883451" cy="3545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69" name="Shape 169"/>
        <p:cNvGrpSpPr/>
        <p:nvPr/>
      </p:nvGrpSpPr>
      <p:grpSpPr>
        <a:xfrm>
          <a:off x="0" y="0"/>
          <a:ext cx="0" cy="0"/>
          <a:chOff x="0" y="0"/>
          <a:chExt cx="0" cy="0"/>
        </a:xfrm>
      </p:grpSpPr>
      <p:sp>
        <p:nvSpPr>
          <p:cNvPr id="170" name="Google Shape;170;p22"/>
          <p:cNvSpPr txBox="1"/>
          <p:nvPr>
            <p:ph type="title"/>
          </p:nvPr>
        </p:nvSpPr>
        <p:spPr>
          <a:xfrm>
            <a:off x="729450" y="1322450"/>
            <a:ext cx="7688400" cy="2734500"/>
          </a:xfrm>
          <a:prstGeom prst="rect">
            <a:avLst/>
          </a:prstGeom>
        </p:spPr>
        <p:txBody>
          <a:bodyPr anchorCtr="0" anchor="t" bIns="91425" lIns="91425" spcFirstLastPara="1" rIns="91425" wrap="square" tIns="91425">
            <a:noAutofit/>
          </a:bodyPr>
          <a:lstStyle/>
          <a:p>
            <a:pPr indent="0" lvl="0" marL="0" rtl="0" algn="l">
              <a:lnSpc>
                <a:spcPct val="115000"/>
              </a:lnSpc>
              <a:spcBef>
                <a:spcPts val="1800"/>
              </a:spcBef>
              <a:spcAft>
                <a:spcPts val="0"/>
              </a:spcAft>
              <a:buNone/>
            </a:pPr>
            <a:r>
              <a:rPr b="0" lang="en" sz="1700"/>
              <a:t>We added new columns i.e extracting features from the original data to improve the prediction of our models. The features added were as follows :</a:t>
            </a:r>
            <a:endParaRPr b="0" sz="1700"/>
          </a:p>
          <a:p>
            <a:pPr indent="-336550" lvl="0" marL="457200" rtl="0" algn="l">
              <a:lnSpc>
                <a:spcPct val="115000"/>
              </a:lnSpc>
              <a:spcBef>
                <a:spcPts val="600"/>
              </a:spcBef>
              <a:spcAft>
                <a:spcPts val="0"/>
              </a:spcAft>
              <a:buSzPts val="1700"/>
              <a:buChar char="●"/>
            </a:pPr>
            <a:r>
              <a:rPr b="0" lang="en" sz="1700"/>
              <a:t>Number of Hashtags</a:t>
            </a:r>
            <a:endParaRPr b="0" sz="1700"/>
          </a:p>
          <a:p>
            <a:pPr indent="-336550" lvl="0" marL="457200" rtl="0" algn="l">
              <a:lnSpc>
                <a:spcPct val="115000"/>
              </a:lnSpc>
              <a:spcBef>
                <a:spcPts val="0"/>
              </a:spcBef>
              <a:spcAft>
                <a:spcPts val="0"/>
              </a:spcAft>
              <a:buSzPts val="1700"/>
              <a:buChar char="●"/>
            </a:pPr>
            <a:r>
              <a:rPr b="0" lang="en" sz="1700"/>
              <a:t>Number of User Mentions  </a:t>
            </a:r>
            <a:endParaRPr b="0" sz="1700"/>
          </a:p>
          <a:p>
            <a:pPr indent="-336550" lvl="0" marL="457200" rtl="0" algn="l">
              <a:lnSpc>
                <a:spcPct val="115000"/>
              </a:lnSpc>
              <a:spcBef>
                <a:spcPts val="0"/>
              </a:spcBef>
              <a:spcAft>
                <a:spcPts val="0"/>
              </a:spcAft>
              <a:buSzPts val="1700"/>
              <a:buChar char="●"/>
            </a:pPr>
            <a:r>
              <a:rPr b="0" lang="en" sz="1700"/>
              <a:t>Length of Tweet </a:t>
            </a:r>
            <a:endParaRPr b="0" sz="1700"/>
          </a:p>
          <a:p>
            <a:pPr indent="-336550" lvl="0" marL="457200" marR="0" rtl="0" algn="l">
              <a:lnSpc>
                <a:spcPct val="100000"/>
              </a:lnSpc>
              <a:spcBef>
                <a:spcPts val="0"/>
              </a:spcBef>
              <a:spcAft>
                <a:spcPts val="0"/>
              </a:spcAft>
              <a:buSzPts val="1700"/>
              <a:buChar char="●"/>
            </a:pPr>
            <a:r>
              <a:rPr b="0" lang="en" sz="1700"/>
              <a:t>Number of URLs and Emojis.</a:t>
            </a:r>
            <a:br>
              <a:rPr b="0" lang="en" sz="1700"/>
            </a:br>
            <a:endParaRPr b="0" sz="500"/>
          </a:p>
        </p:txBody>
      </p:sp>
      <p:sp>
        <p:nvSpPr>
          <p:cNvPr id="171" name="Google Shape;171;p22"/>
          <p:cNvSpPr txBox="1"/>
          <p:nvPr>
            <p:ph type="title"/>
          </p:nvPr>
        </p:nvSpPr>
        <p:spPr>
          <a:xfrm>
            <a:off x="729450" y="465400"/>
            <a:ext cx="4670400" cy="95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 Engineering</a:t>
            </a:r>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75" name="Shape 175"/>
        <p:cNvGrpSpPr/>
        <p:nvPr/>
      </p:nvGrpSpPr>
      <p:grpSpPr>
        <a:xfrm>
          <a:off x="0" y="0"/>
          <a:ext cx="0" cy="0"/>
          <a:chOff x="0" y="0"/>
          <a:chExt cx="0" cy="0"/>
        </a:xfrm>
      </p:grpSpPr>
      <p:sp>
        <p:nvSpPr>
          <p:cNvPr id="176" name="Google Shape;176;p23"/>
          <p:cNvSpPr txBox="1"/>
          <p:nvPr>
            <p:ph type="title"/>
          </p:nvPr>
        </p:nvSpPr>
        <p:spPr>
          <a:xfrm>
            <a:off x="729450" y="1322450"/>
            <a:ext cx="7688400" cy="2734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 sz="1900"/>
              <a:t>We need to form a representation of the tweets (that is the mapping from textual data to real valued vectors) before sending it to our model. The various representations used were as follows :</a:t>
            </a:r>
            <a:endParaRPr b="0" sz="1900"/>
          </a:p>
          <a:p>
            <a:pPr indent="0" lvl="0" marL="0" rtl="0" algn="l">
              <a:lnSpc>
                <a:spcPct val="115000"/>
              </a:lnSpc>
              <a:spcBef>
                <a:spcPts val="0"/>
              </a:spcBef>
              <a:spcAft>
                <a:spcPts val="0"/>
              </a:spcAft>
              <a:buNone/>
            </a:pPr>
            <a:r>
              <a:t/>
            </a:r>
            <a:endParaRPr b="0" sz="1900"/>
          </a:p>
          <a:p>
            <a:pPr indent="-349250" lvl="0" marL="457200" rtl="0" algn="l">
              <a:lnSpc>
                <a:spcPct val="115000"/>
              </a:lnSpc>
              <a:spcBef>
                <a:spcPts val="0"/>
              </a:spcBef>
              <a:spcAft>
                <a:spcPts val="0"/>
              </a:spcAft>
              <a:buSzPts val="1900"/>
              <a:buChar char="●"/>
            </a:pPr>
            <a:r>
              <a:rPr b="0" lang="en" sz="1900"/>
              <a:t>Bag of Words  </a:t>
            </a:r>
            <a:endParaRPr b="0" sz="1900"/>
          </a:p>
          <a:p>
            <a:pPr indent="-349250" lvl="0" marL="457200" rtl="0" algn="l">
              <a:lnSpc>
                <a:spcPct val="115000"/>
              </a:lnSpc>
              <a:spcBef>
                <a:spcPts val="0"/>
              </a:spcBef>
              <a:spcAft>
                <a:spcPts val="0"/>
              </a:spcAft>
              <a:buSzPts val="1900"/>
              <a:buChar char="●"/>
            </a:pPr>
            <a:r>
              <a:rPr b="0" lang="en" sz="1900"/>
              <a:t>TF-IDF </a:t>
            </a:r>
            <a:endParaRPr b="0" sz="1900"/>
          </a:p>
          <a:p>
            <a:pPr indent="-349250" lvl="0" marL="457200" rtl="0" algn="l">
              <a:lnSpc>
                <a:spcPct val="115000"/>
              </a:lnSpc>
              <a:spcBef>
                <a:spcPts val="0"/>
              </a:spcBef>
              <a:spcAft>
                <a:spcPts val="0"/>
              </a:spcAft>
              <a:buSzPts val="1900"/>
              <a:buChar char="●"/>
            </a:pPr>
            <a:r>
              <a:rPr b="0" lang="en" sz="1900"/>
              <a:t>GloVe Vectors (300 dimensions)</a:t>
            </a:r>
            <a:endParaRPr b="0" sz="1900"/>
          </a:p>
          <a:p>
            <a:pPr indent="0" lvl="0" marL="457200" marR="0" rtl="0" algn="l">
              <a:lnSpc>
                <a:spcPct val="100000"/>
              </a:lnSpc>
              <a:spcBef>
                <a:spcPts val="0"/>
              </a:spcBef>
              <a:spcAft>
                <a:spcPts val="0"/>
              </a:spcAft>
              <a:buNone/>
            </a:pPr>
            <a:r>
              <a:t/>
            </a:r>
            <a:endParaRPr b="0" sz="1700"/>
          </a:p>
        </p:txBody>
      </p:sp>
      <p:sp>
        <p:nvSpPr>
          <p:cNvPr id="177" name="Google Shape;177;p23"/>
          <p:cNvSpPr txBox="1"/>
          <p:nvPr>
            <p:ph type="title"/>
          </p:nvPr>
        </p:nvSpPr>
        <p:spPr>
          <a:xfrm>
            <a:off x="729450" y="465400"/>
            <a:ext cx="4670400" cy="95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Word Representations</a:t>
            </a:r>
            <a:endParaRPr/>
          </a:p>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81" name="Shape 181"/>
        <p:cNvGrpSpPr/>
        <p:nvPr/>
      </p:nvGrpSpPr>
      <p:grpSpPr>
        <a:xfrm>
          <a:off x="0" y="0"/>
          <a:ext cx="0" cy="0"/>
          <a:chOff x="0" y="0"/>
          <a:chExt cx="0" cy="0"/>
        </a:xfrm>
      </p:grpSpPr>
      <p:sp>
        <p:nvSpPr>
          <p:cNvPr id="182" name="Google Shape;182;p24"/>
          <p:cNvSpPr txBox="1"/>
          <p:nvPr>
            <p:ph type="title"/>
          </p:nvPr>
        </p:nvSpPr>
        <p:spPr>
          <a:xfrm>
            <a:off x="729450" y="1322450"/>
            <a:ext cx="7688400" cy="27345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b="0" sz="1800"/>
          </a:p>
          <a:p>
            <a:pPr indent="0" lvl="0" marL="0" marR="0" rtl="0" algn="l">
              <a:lnSpc>
                <a:spcPct val="100000"/>
              </a:lnSpc>
              <a:spcBef>
                <a:spcPts val="0"/>
              </a:spcBef>
              <a:spcAft>
                <a:spcPts val="0"/>
              </a:spcAft>
              <a:buNone/>
            </a:pPr>
            <a:r>
              <a:rPr b="0" lang="en" sz="1800"/>
              <a:t>The models used for the classification tasks included the basic machine learning models (LR, Naive Bayes and SVM), and deep learning models (CNN and RNN).</a:t>
            </a:r>
            <a:endParaRPr b="0" sz="1800"/>
          </a:p>
          <a:p>
            <a:pPr indent="0" lvl="0" marL="0" marR="0" rtl="0" algn="l">
              <a:lnSpc>
                <a:spcPct val="100000"/>
              </a:lnSpc>
              <a:spcBef>
                <a:spcPts val="0"/>
              </a:spcBef>
              <a:spcAft>
                <a:spcPts val="0"/>
              </a:spcAft>
              <a:buNone/>
            </a:pPr>
            <a:r>
              <a:t/>
            </a:r>
            <a:endParaRPr b="0" sz="1800"/>
          </a:p>
          <a:p>
            <a:pPr indent="-342900" lvl="0" marL="457200" marR="0" rtl="0" algn="l">
              <a:lnSpc>
                <a:spcPct val="100000"/>
              </a:lnSpc>
              <a:spcBef>
                <a:spcPts val="0"/>
              </a:spcBef>
              <a:spcAft>
                <a:spcPts val="0"/>
              </a:spcAft>
              <a:buSzPts val="1800"/>
              <a:buChar char="●"/>
            </a:pPr>
            <a:r>
              <a:rPr b="0" lang="en" sz="1800"/>
              <a:t>Logistic Regression  </a:t>
            </a:r>
            <a:endParaRPr b="0" sz="1800"/>
          </a:p>
          <a:p>
            <a:pPr indent="-342900" lvl="0" marL="457200" marR="0" rtl="0" algn="l">
              <a:lnSpc>
                <a:spcPct val="100000"/>
              </a:lnSpc>
              <a:spcBef>
                <a:spcPts val="0"/>
              </a:spcBef>
              <a:spcAft>
                <a:spcPts val="0"/>
              </a:spcAft>
              <a:buSzPts val="1800"/>
              <a:buChar char="●"/>
            </a:pPr>
            <a:r>
              <a:rPr b="0" lang="en" sz="1800"/>
              <a:t>Naive Bayes</a:t>
            </a:r>
            <a:endParaRPr b="0" sz="1800"/>
          </a:p>
          <a:p>
            <a:pPr indent="-342900" lvl="0" marL="457200" marR="0" rtl="0" algn="l">
              <a:lnSpc>
                <a:spcPct val="100000"/>
              </a:lnSpc>
              <a:spcBef>
                <a:spcPts val="0"/>
              </a:spcBef>
              <a:spcAft>
                <a:spcPts val="0"/>
              </a:spcAft>
              <a:buSzPts val="1800"/>
              <a:buChar char="●"/>
            </a:pPr>
            <a:r>
              <a:rPr b="0" lang="en" sz="1800"/>
              <a:t>SVM</a:t>
            </a:r>
            <a:endParaRPr b="0" sz="1800"/>
          </a:p>
          <a:p>
            <a:pPr indent="-342900" lvl="0" marL="457200" marR="0" rtl="0" algn="l">
              <a:lnSpc>
                <a:spcPct val="100000"/>
              </a:lnSpc>
              <a:spcBef>
                <a:spcPts val="0"/>
              </a:spcBef>
              <a:spcAft>
                <a:spcPts val="0"/>
              </a:spcAft>
              <a:buSzPts val="1800"/>
              <a:buChar char="●"/>
            </a:pPr>
            <a:r>
              <a:rPr lang="en" sz="1800"/>
              <a:t>CNN</a:t>
            </a:r>
            <a:endParaRPr sz="1800"/>
          </a:p>
          <a:p>
            <a:pPr indent="-342900" lvl="0" marL="457200" marR="0" rtl="0" algn="l">
              <a:lnSpc>
                <a:spcPct val="100000"/>
              </a:lnSpc>
              <a:spcBef>
                <a:spcPts val="0"/>
              </a:spcBef>
              <a:spcAft>
                <a:spcPts val="0"/>
              </a:spcAft>
              <a:buSzPts val="1800"/>
              <a:buChar char="●"/>
            </a:pPr>
            <a:r>
              <a:rPr lang="en" sz="1800"/>
              <a:t>RNN (LSTM and BiLSTM)</a:t>
            </a:r>
            <a:endParaRPr sz="1800"/>
          </a:p>
          <a:p>
            <a:pPr indent="0" lvl="0" marL="0" marR="0" rtl="0" algn="l">
              <a:lnSpc>
                <a:spcPct val="100000"/>
              </a:lnSpc>
              <a:spcBef>
                <a:spcPts val="0"/>
              </a:spcBef>
              <a:spcAft>
                <a:spcPts val="0"/>
              </a:spcAft>
              <a:buNone/>
            </a:pPr>
            <a:r>
              <a:t/>
            </a:r>
            <a:endParaRPr b="0" sz="1800"/>
          </a:p>
        </p:txBody>
      </p:sp>
      <p:sp>
        <p:nvSpPr>
          <p:cNvPr id="183" name="Google Shape;183;p24"/>
          <p:cNvSpPr txBox="1"/>
          <p:nvPr>
            <p:ph type="title"/>
          </p:nvPr>
        </p:nvSpPr>
        <p:spPr>
          <a:xfrm>
            <a:off x="729450" y="465400"/>
            <a:ext cx="4670400" cy="95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ML Models</a:t>
            </a:r>
            <a:endParaRPr/>
          </a:p>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87" name="Shape 187"/>
        <p:cNvGrpSpPr/>
        <p:nvPr/>
      </p:nvGrpSpPr>
      <p:grpSpPr>
        <a:xfrm>
          <a:off x="0" y="0"/>
          <a:ext cx="0" cy="0"/>
          <a:chOff x="0" y="0"/>
          <a:chExt cx="0" cy="0"/>
        </a:xfrm>
      </p:grpSpPr>
      <p:sp>
        <p:nvSpPr>
          <p:cNvPr id="188" name="Google Shape;188;p25"/>
          <p:cNvSpPr txBox="1"/>
          <p:nvPr>
            <p:ph type="title"/>
          </p:nvPr>
        </p:nvSpPr>
        <p:spPr>
          <a:xfrm>
            <a:off x="230550" y="103550"/>
            <a:ext cx="4670400" cy="95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BiLSTM Architecture</a:t>
            </a:r>
            <a:endParaRPr/>
          </a:p>
          <a:p>
            <a:pPr indent="0" lvl="0" marL="0" rtl="0" algn="l">
              <a:spcBef>
                <a:spcPts val="0"/>
              </a:spcBef>
              <a:spcAft>
                <a:spcPts val="0"/>
              </a:spcAft>
              <a:buNone/>
            </a:pPr>
            <a:r>
              <a:t/>
            </a:r>
            <a:endParaRPr/>
          </a:p>
        </p:txBody>
      </p:sp>
      <p:pic>
        <p:nvPicPr>
          <p:cNvPr id="189" name="Google Shape;189;p25"/>
          <p:cNvPicPr preferRelativeResize="0"/>
          <p:nvPr/>
        </p:nvPicPr>
        <p:blipFill>
          <a:blip r:embed="rId3">
            <a:alphaModFix/>
          </a:blip>
          <a:stretch>
            <a:fillRect/>
          </a:stretch>
        </p:blipFill>
        <p:spPr>
          <a:xfrm>
            <a:off x="829650" y="749275"/>
            <a:ext cx="7148200" cy="43461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